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notesSlides/notesSlide6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27"/>
  </p:notesMasterIdLst>
  <p:sldIdLst>
    <p:sldId id="718" r:id="rId2"/>
    <p:sldId id="725" r:id="rId3"/>
    <p:sldId id="731" r:id="rId4"/>
    <p:sldId id="726" r:id="rId5"/>
    <p:sldId id="751" r:id="rId6"/>
    <p:sldId id="752" r:id="rId7"/>
    <p:sldId id="712" r:id="rId8"/>
    <p:sldId id="728" r:id="rId9"/>
    <p:sldId id="717" r:id="rId10"/>
    <p:sldId id="729" r:id="rId11"/>
    <p:sldId id="730" r:id="rId12"/>
    <p:sldId id="748" r:id="rId13"/>
    <p:sldId id="555" r:id="rId14"/>
    <p:sldId id="747" r:id="rId15"/>
    <p:sldId id="727" r:id="rId16"/>
    <p:sldId id="740" r:id="rId17"/>
    <p:sldId id="744" r:id="rId18"/>
    <p:sldId id="741" r:id="rId19"/>
    <p:sldId id="721" r:id="rId20"/>
    <p:sldId id="742" r:id="rId21"/>
    <p:sldId id="743" r:id="rId22"/>
    <p:sldId id="722" r:id="rId23"/>
    <p:sldId id="715" r:id="rId24"/>
    <p:sldId id="716" r:id="rId25"/>
    <p:sldId id="713" r:id="rId26"/>
    <p:sldId id="714" r:id="rId27"/>
    <p:sldId id="724" r:id="rId28"/>
    <p:sldId id="723" r:id="rId29"/>
    <p:sldId id="739" r:id="rId30"/>
    <p:sldId id="745" r:id="rId31"/>
    <p:sldId id="746" r:id="rId32"/>
    <p:sldId id="736" r:id="rId33"/>
    <p:sldId id="737" r:id="rId34"/>
    <p:sldId id="738" r:id="rId35"/>
    <p:sldId id="600" r:id="rId36"/>
    <p:sldId id="734" r:id="rId37"/>
    <p:sldId id="749" r:id="rId38"/>
    <p:sldId id="750" r:id="rId39"/>
    <p:sldId id="685" r:id="rId40"/>
    <p:sldId id="684" r:id="rId41"/>
    <p:sldId id="573" r:id="rId42"/>
    <p:sldId id="574" r:id="rId43"/>
    <p:sldId id="688" r:id="rId44"/>
    <p:sldId id="692" r:id="rId45"/>
    <p:sldId id="693" r:id="rId46"/>
    <p:sldId id="696" r:id="rId47"/>
    <p:sldId id="697" r:id="rId48"/>
    <p:sldId id="698" r:id="rId49"/>
    <p:sldId id="699" r:id="rId50"/>
    <p:sldId id="700" r:id="rId51"/>
    <p:sldId id="701" r:id="rId52"/>
    <p:sldId id="703" r:id="rId53"/>
    <p:sldId id="705" r:id="rId54"/>
    <p:sldId id="706" r:id="rId55"/>
    <p:sldId id="707" r:id="rId56"/>
    <p:sldId id="710" r:id="rId57"/>
    <p:sldId id="580" r:id="rId58"/>
    <p:sldId id="581" r:id="rId59"/>
    <p:sldId id="582" r:id="rId60"/>
    <p:sldId id="733" r:id="rId61"/>
    <p:sldId id="429" r:id="rId62"/>
    <p:sldId id="735" r:id="rId63"/>
    <p:sldId id="631" r:id="rId64"/>
    <p:sldId id="632" r:id="rId65"/>
    <p:sldId id="604" r:id="rId66"/>
    <p:sldId id="605" r:id="rId67"/>
    <p:sldId id="606" r:id="rId68"/>
    <p:sldId id="256" r:id="rId69"/>
    <p:sldId id="257" r:id="rId70"/>
    <p:sldId id="324" r:id="rId71"/>
    <p:sldId id="314" r:id="rId72"/>
    <p:sldId id="553" r:id="rId73"/>
    <p:sldId id="554" r:id="rId74"/>
    <p:sldId id="523" r:id="rId75"/>
    <p:sldId id="305" r:id="rId76"/>
    <p:sldId id="322" r:id="rId77"/>
    <p:sldId id="325" r:id="rId78"/>
    <p:sldId id="487" r:id="rId79"/>
    <p:sldId id="319" r:id="rId80"/>
    <p:sldId id="560" r:id="rId81"/>
    <p:sldId id="536" r:id="rId82"/>
    <p:sldId id="537" r:id="rId83"/>
    <p:sldId id="549" r:id="rId84"/>
    <p:sldId id="484" r:id="rId85"/>
    <p:sldId id="485" r:id="rId86"/>
    <p:sldId id="559" r:id="rId87"/>
    <p:sldId id="538" r:id="rId88"/>
    <p:sldId id="539" r:id="rId89"/>
    <p:sldId id="540" r:id="rId90"/>
    <p:sldId id="541" r:id="rId91"/>
    <p:sldId id="542" r:id="rId92"/>
    <p:sldId id="543" r:id="rId93"/>
    <p:sldId id="545" r:id="rId94"/>
    <p:sldId id="546" r:id="rId95"/>
    <p:sldId id="571" r:id="rId96"/>
    <p:sldId id="572" r:id="rId97"/>
    <p:sldId id="583" r:id="rId98"/>
    <p:sldId id="584" r:id="rId99"/>
    <p:sldId id="585" r:id="rId100"/>
    <p:sldId id="586" r:id="rId101"/>
    <p:sldId id="587" r:id="rId102"/>
    <p:sldId id="588" r:id="rId103"/>
    <p:sldId id="589" r:id="rId104"/>
    <p:sldId id="590" r:id="rId105"/>
    <p:sldId id="591" r:id="rId106"/>
    <p:sldId id="592" r:id="rId107"/>
    <p:sldId id="594" r:id="rId108"/>
    <p:sldId id="595" r:id="rId109"/>
    <p:sldId id="596" r:id="rId110"/>
    <p:sldId id="603" r:id="rId111"/>
    <p:sldId id="607" r:id="rId112"/>
    <p:sldId id="608" r:id="rId113"/>
    <p:sldId id="609" r:id="rId114"/>
    <p:sldId id="612" r:id="rId115"/>
    <p:sldId id="613" r:id="rId116"/>
    <p:sldId id="614" r:id="rId117"/>
    <p:sldId id="625" r:id="rId118"/>
    <p:sldId id="732" r:id="rId119"/>
    <p:sldId id="646" r:id="rId120"/>
    <p:sldId id="647" r:id="rId121"/>
    <p:sldId id="649" r:id="rId122"/>
    <p:sldId id="653" r:id="rId123"/>
    <p:sldId id="654" r:id="rId124"/>
    <p:sldId id="668" r:id="rId125"/>
    <p:sldId id="702" r:id="rId126"/>
  </p:sldIdLst>
  <p:sldSz cx="12192000" cy="6858000"/>
  <p:notesSz cx="6858000" cy="9144000"/>
  <p:custDataLst>
    <p:tags r:id="rId1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4" autoAdjust="0"/>
    <p:restoredTop sz="78786" autoAdjust="0"/>
  </p:normalViewPr>
  <p:slideViewPr>
    <p:cSldViewPr snapToGrid="0">
      <p:cViewPr>
        <p:scale>
          <a:sx n="66" d="100"/>
          <a:sy n="66" d="100"/>
        </p:scale>
        <p:origin x="1030" y="19"/>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61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62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71</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74</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75</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76</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77</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90</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91</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104</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105</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106</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107</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108</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16</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109</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110</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113</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115</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116</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119</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120</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121</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123</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124</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20</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21</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5.png"/><Relationship Id="rId5" Type="http://schemas.openxmlformats.org/officeDocument/2006/relationships/notesSlide" Target="../notesSlides/notesSlide61.xml"/><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23.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8.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66.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1.png"/><Relationship Id="rId4" Type="http://schemas.openxmlformats.org/officeDocument/2006/relationships/notesSlide" Target="../notesSlides/notesSlide40.xml"/></Relationships>
</file>

<file path=ppt/slides/_rels/slide9.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hyperlink" Target="https://www.icpsr.umich.edu/web/pages/" TargetMode="External"/><Relationship Id="rId1" Type="http://schemas.openxmlformats.org/officeDocument/2006/relationships/slideLayout" Target="../slideLayouts/slideLayout2.xml"/><Relationship Id="rId5" Type="http://schemas.openxmlformats.org/officeDocument/2006/relationships/hyperlink" Target="https://researchguides.uic.edu/c.php?g=252510&amp;p=5246067" TargetMode="External"/><Relationship Id="rId4" Type="http://schemas.openxmlformats.org/officeDocument/2006/relationships/hyperlink" Target="https://www.data.gov/" TargetMode="External"/></Relationships>
</file>

<file path=ppt/slides/_rels/slide9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4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5.png"/><Relationship Id="rId4"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a:t>
            </a:r>
          </a:p>
          <a:p>
            <a:pPr marL="0" indent="0">
              <a:buNone/>
            </a:pPr>
            <a:r>
              <a:rPr lang="en-US" dirty="0"/>
              <a:t> .txt </a:t>
            </a:r>
          </a:p>
          <a:p>
            <a:endParaRPr lang="en-US" dirty="0"/>
          </a:p>
          <a:p>
            <a:r>
              <a:rPr lang="en-US" dirty="0"/>
              <a:t>ADD EXAMPLES</a:t>
            </a:r>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2"/>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58794" y="1011981"/>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48" y="2095917"/>
            <a:ext cx="3633220" cy="447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15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a:bodyPr>
          <a:lstStyle/>
          <a:p>
            <a:r>
              <a:rPr lang="en-US" dirty="0"/>
              <a:t>Looks good, let’s use it! Downloaded </a:t>
            </a:r>
            <a:r>
              <a:rPr lang="en-US" dirty="0">
                <a:hlinkClick r:id="rId3"/>
              </a:rPr>
              <a:t>Traffic Crashes Dataset </a:t>
            </a:r>
            <a:endParaRPr lang="en-US" dirty="0"/>
          </a:p>
          <a:p>
            <a:r>
              <a:rPr lang="en-US" dirty="0"/>
              <a:t>If we want to know how changes in traffic may have been influenced by COVID work restrictions, what do we need to know?</a:t>
            </a:r>
          </a:p>
          <a:p>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B12193F1-5C86-4400-BA0B-83C5722C8456}"/>
              </a:ext>
            </a:extLst>
          </p:cNvPr>
          <p:cNvPicPr>
            <a:picLocks noChangeAspect="1"/>
          </p:cNvPicPr>
          <p:nvPr/>
        </p:nvPicPr>
        <p:blipFill>
          <a:blip r:embed="rId4"/>
          <a:stretch>
            <a:fillRect/>
          </a:stretch>
        </p:blipFill>
        <p:spPr>
          <a:xfrm>
            <a:off x="6670040" y="2930945"/>
            <a:ext cx="5615043" cy="3927055"/>
          </a:xfrm>
          <a:prstGeom prst="rect">
            <a:avLst/>
          </a:prstGeom>
        </p:spPr>
      </p:pic>
    </p:spTree>
    <p:extLst>
      <p:ext uri="{BB962C8B-B14F-4D97-AF65-F5344CB8AC3E}">
        <p14:creationId xmlns:p14="http://schemas.microsoft.com/office/powerpoint/2010/main" val="2262563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On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r>
              <a:rPr lang="en-US" dirty="0"/>
              <a:t>Framing is the way that a statistic is reported. Context or comparison groups can influence the interpretation of the statistic. Calculating proportions instead of actual numbers sometimes helps </a:t>
            </a:r>
            <a:r>
              <a:rPr lang="en-US" dirty="0" err="1"/>
              <a:t>provie</a:t>
            </a:r>
            <a:r>
              <a:rPr lang="en-US" dirty="0"/>
              <a:t> the true frame. </a:t>
            </a:r>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dirty="0"/>
              <a:t>A city reports that one specific street recycles 2.2 times as much as any other street.</a:t>
            </a:r>
          </a:p>
          <a:p>
            <a:pPr>
              <a:spcBef>
                <a:spcPts val="0"/>
              </a:spcBef>
              <a:spcAft>
                <a:spcPts val="0"/>
              </a:spcAft>
            </a:pPr>
            <a:r>
              <a:rPr lang="en-US" dirty="0"/>
              <a:t>- Are the streets the same length?</a:t>
            </a:r>
          </a:p>
          <a:p>
            <a:pPr>
              <a:spcBef>
                <a:spcPts val="0"/>
              </a:spcBef>
              <a:spcAft>
                <a:spcPts val="0"/>
              </a:spcAft>
            </a:pPr>
            <a:r>
              <a:rPr lang="en-US" dirty="0"/>
              <a:t>- Do equal numbers of people live on the streets?</a:t>
            </a:r>
          </a:p>
          <a:p>
            <a:pPr>
              <a:spcBef>
                <a:spcPts val="0"/>
              </a:spcBef>
              <a:spcAft>
                <a:spcPts val="0"/>
              </a:spcAft>
            </a:pPr>
            <a:endParaRPr lang="en-US" dirty="0"/>
          </a:p>
          <a:p>
            <a:pPr>
              <a:spcBef>
                <a:spcPts val="0"/>
              </a:spcBef>
              <a:spcAft>
                <a:spcPts val="0"/>
              </a:spcAft>
            </a:pPr>
            <a:r>
              <a:rPr lang="en-US" dirty="0"/>
              <a:t>Measuring recycling at the street level isn't a useful statistic unless streets are otherwise identical.</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Recycling amount per living unit</a:t>
            </a:r>
          </a:p>
          <a:p>
            <a:pPr>
              <a:spcBef>
                <a:spcPts val="0"/>
              </a:spcBef>
              <a:spcAft>
                <a:spcPts val="0"/>
              </a:spcAft>
            </a:pPr>
            <a:r>
              <a:rPr lang="en-US" dirty="0"/>
              <a:t>- recycling amount per person</a:t>
            </a:r>
          </a:p>
          <a:p>
            <a:pPr>
              <a:spcBef>
                <a:spcPts val="0"/>
              </a:spcBef>
              <a:spcAft>
                <a:spcPts val="0"/>
              </a:spcAft>
            </a:pPr>
            <a:r>
              <a:rPr lang="en-US" dirty="0"/>
              <a:t>- Compare it to the amount of trash</a:t>
            </a:r>
          </a:p>
          <a:p>
            <a:pPr>
              <a:spcBef>
                <a:spcPts val="0"/>
              </a:spcBef>
              <a:spcAft>
                <a:spcPts val="0"/>
              </a:spcAft>
            </a:pPr>
            <a:endParaRPr lang="en-US" dirty="0"/>
          </a:p>
          <a:p>
            <a:pPr>
              <a:spcBef>
                <a:spcPts val="0"/>
              </a:spcBef>
              <a:spcAft>
                <a:spcPts val="0"/>
              </a:spcAft>
            </a:pPr>
            <a:r>
              <a:rPr lang="en-US" dirty="0"/>
              <a:t>We want to </a:t>
            </a:r>
            <a:r>
              <a:rPr lang="en-US" dirty="0" err="1"/>
              <a:t>to</a:t>
            </a:r>
            <a:r>
              <a:rPr lang="en-US" dirty="0"/>
              <a:t> adjust the amount recycled to take into account the number of people on the street. </a:t>
            </a:r>
          </a:p>
        </p:txBody>
      </p:sp>
    </p:spTree>
    <p:extLst>
      <p:ext uri="{BB962C8B-B14F-4D97-AF65-F5344CB8AC3E}">
        <p14:creationId xmlns:p14="http://schemas.microsoft.com/office/powerpoint/2010/main" val="2044736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a:spcBef>
                <a:spcPts val="0"/>
              </a:spcBef>
              <a:spcAft>
                <a:spcPts val="0"/>
              </a:spcAft>
            </a:pPr>
            <a:endParaRPr lang="en-US" dirty="0"/>
          </a:p>
          <a:p>
            <a:pPr>
              <a:spcBef>
                <a:spcPts val="0"/>
              </a:spcBef>
              <a:spcAft>
                <a:spcPts val="0"/>
              </a:spcAft>
            </a:pPr>
            <a:r>
              <a:rPr lang="en-US" dirty="0"/>
              <a:t>Water Usage!</a:t>
            </a:r>
          </a:p>
          <a:p>
            <a:pPr>
              <a:spcBef>
                <a:spcPts val="0"/>
              </a:spcBef>
              <a:spcAft>
                <a:spcPts val="0"/>
              </a:spcAft>
            </a:pPr>
            <a:endParaRPr lang="en-US" dirty="0"/>
          </a:p>
          <a:p>
            <a:pPr>
              <a:spcBef>
                <a:spcPts val="0"/>
              </a:spcBef>
              <a:spcAft>
                <a:spcPts val="0"/>
              </a:spcAft>
            </a:pPr>
            <a:r>
              <a:rPr lang="en-US" dirty="0"/>
              <a:t>Some districts compare themselves to other districts or cities compare themselves to other cities. Measuring the water used per capita per day.</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water use per acre</a:t>
            </a:r>
          </a:p>
          <a:p>
            <a:pPr>
              <a:spcBef>
                <a:spcPts val="0"/>
              </a:spcBef>
              <a:spcAft>
                <a:spcPts val="0"/>
              </a:spcAft>
            </a:pPr>
            <a:r>
              <a:rPr lang="en-US" dirty="0"/>
              <a:t>- Calculate proportions instead of raw numbers</a:t>
            </a:r>
          </a:p>
          <a:p>
            <a:pPr>
              <a:spcBef>
                <a:spcPts val="0"/>
              </a:spcBef>
              <a:spcAft>
                <a:spcPts val="0"/>
              </a:spcAft>
            </a:pPr>
            <a:r>
              <a:rPr lang="en-US" dirty="0"/>
              <a:t> </a:t>
            </a:r>
          </a:p>
          <a:p>
            <a:pPr>
              <a:spcBef>
                <a:spcPts val="0"/>
              </a:spcBef>
              <a:spcAft>
                <a:spcPts val="0"/>
              </a:spcAft>
            </a:pPr>
            <a:r>
              <a:rPr lang="en-US" dirty="0"/>
              <a:t>Findings show that water usage is highest for wealthy neighborhoods with large properties.</a:t>
            </a:r>
          </a:p>
          <a:p>
            <a:endParaRPr lang="en-US" dirty="0"/>
          </a:p>
        </p:txBody>
      </p:sp>
    </p:spTree>
    <p:extLst>
      <p:ext uri="{BB962C8B-B14F-4D97-AF65-F5344CB8AC3E}">
        <p14:creationId xmlns:p14="http://schemas.microsoft.com/office/powerpoint/2010/main" val="4083050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45" b="19972"/>
          <a:stretch/>
        </p:blipFill>
        <p:spPr bwMode="auto">
          <a:xfrm>
            <a:off x="5117910" y="3134075"/>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2"/>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3"/>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4"/>
              </a:rPr>
              <a:t>Data.gov </a:t>
            </a:r>
            <a:r>
              <a:rPr lang="en-US" sz="2400" dirty="0"/>
              <a:t>– NASA, EPA, Defense, FEMA, + other government departments and their open data</a:t>
            </a:r>
          </a:p>
          <a:p>
            <a:pPr marL="0" indent="0">
              <a:buNone/>
            </a:pPr>
            <a:r>
              <a:rPr lang="en-US" sz="2400" dirty="0">
                <a:hlinkClick r:id="rId5"/>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72758</TotalTime>
  <Words>11605</Words>
  <Application>Microsoft Office PowerPoint</Application>
  <PresentationFormat>Widescreen</PresentationFormat>
  <Paragraphs>1142</Paragraphs>
  <Slides>125</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125</vt:i4>
      </vt:variant>
    </vt:vector>
  </HeadingPairs>
  <TitlesOfParts>
    <vt:vector size="138" baseType="lpstr">
      <vt:lpstr>Arial</vt:lpstr>
      <vt:lpstr>Calibri</vt:lpstr>
      <vt:lpstr>Calibri Light</vt:lpstr>
      <vt:lpstr>Cambria Math</vt:lpstr>
      <vt:lpstr>Consolas</vt:lpstr>
      <vt:lpstr>LMRoman10-Regular-Identity-H</vt:lpstr>
      <vt:lpstr>Montserrat-Light</vt:lpstr>
      <vt:lpstr>Segoe UI</vt:lpstr>
      <vt:lpstr>Segoe UI Semilight</vt:lpstr>
      <vt:lpstr>Symbol</vt:lpstr>
      <vt:lpstr>Times New Roman</vt:lpstr>
      <vt:lpstr>Wingdings</vt:lpstr>
      <vt:lpstr>Retrospect</vt:lpstr>
      <vt:lpstr>Week 1: Introduction</vt:lpstr>
      <vt:lpstr>Syllabus</vt:lpstr>
      <vt:lpstr>Excel is Free through UIC</vt:lpstr>
      <vt:lpstr>Framing</vt:lpstr>
      <vt:lpstr>PowerPoint Presentation</vt:lpstr>
      <vt:lpstr>PowerPoint Presentation</vt:lpstr>
      <vt:lpstr>PowerPoint Presentation</vt:lpstr>
      <vt:lpstr>Discussion</vt:lpstr>
      <vt:lpstr>Accessing Public Data</vt:lpstr>
      <vt:lpstr>Opening data in Excel</vt:lpstr>
      <vt:lpstr>Files in Excel</vt:lpstr>
      <vt:lpstr>PowerPoint Presentation</vt:lpstr>
      <vt:lpstr>PowerPoint Presentation</vt:lpstr>
      <vt:lpstr>Week 2</vt:lpstr>
      <vt:lpstr>“Good” vs. “Bad” data</vt:lpstr>
      <vt:lpstr>Avoiding bad graphs</vt:lpstr>
      <vt:lpstr>PowerPoint Presentation</vt:lpstr>
      <vt:lpstr>Cleaning Data</vt:lpstr>
      <vt:lpstr>Chicago Traffic Accident Data</vt:lpstr>
      <vt:lpstr>PowerPoint Presentation</vt:lpstr>
      <vt:lpstr>PowerPoint Presentation</vt:lpstr>
      <vt:lpstr>Crashes – Descriptive Statistics</vt:lpstr>
      <vt:lpstr>Separating Information from One Cell</vt:lpstr>
      <vt:lpstr>Combining Cells in Excel</vt:lpstr>
      <vt:lpstr>Crashes - Exploratory Graphs</vt:lpstr>
      <vt:lpstr>Explanatory Graphs</vt:lpstr>
      <vt:lpstr>Week 3</vt:lpstr>
      <vt:lpstr>Central Tendency</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Week 4  </vt:lpstr>
      <vt:lpstr>Lab</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352</cp:revision>
  <dcterms:created xsi:type="dcterms:W3CDTF">2019-08-14T15:01:52Z</dcterms:created>
  <dcterms:modified xsi:type="dcterms:W3CDTF">2021-05-26T01:53:35Z</dcterms:modified>
</cp:coreProperties>
</file>